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11b30392a656eae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11b30392a656eae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94fe68bc94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94fe68bc94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94fe68bc94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94fe68bc94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969dfe73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969dfe73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969dfe73e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969dfe73e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969dfe73e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969dfe73e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969dfe73e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969dfe73e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969dfe73e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969dfe73e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311700" y="2576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Существующие решения</a:t>
            </a:r>
            <a:endParaRPr/>
          </a:p>
        </p:txBody>
      </p:sp>
      <p:grpSp>
        <p:nvGrpSpPr>
          <p:cNvPr id="86" name="Google Shape;86;p13"/>
          <p:cNvGrpSpPr/>
          <p:nvPr/>
        </p:nvGrpSpPr>
        <p:grpSpPr>
          <a:xfrm>
            <a:off x="5378481" y="589985"/>
            <a:ext cx="3617277" cy="2103775"/>
            <a:chOff x="5960750" y="3118725"/>
            <a:chExt cx="2871539" cy="1732500"/>
          </a:xfrm>
        </p:grpSpPr>
        <p:pic>
          <p:nvPicPr>
            <p:cNvPr id="87" name="Google Shape;87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960750" y="3118725"/>
              <a:ext cx="2871539" cy="173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3"/>
            <p:cNvPicPr preferRelativeResize="0"/>
            <p:nvPr/>
          </p:nvPicPr>
          <p:blipFill rotWithShape="1">
            <a:blip r:embed="rId4">
              <a:alphaModFix/>
            </a:blip>
            <a:srcRect l="4319" t="16772" r="6617" b="17502"/>
            <a:stretch/>
          </p:blipFill>
          <p:spPr>
            <a:xfrm>
              <a:off x="7410775" y="3147375"/>
              <a:ext cx="1400025" cy="3126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" name="Google Shape;89;p13"/>
          <p:cNvGrpSpPr/>
          <p:nvPr/>
        </p:nvGrpSpPr>
        <p:grpSpPr>
          <a:xfrm>
            <a:off x="5378747" y="2865497"/>
            <a:ext cx="3617389" cy="2085822"/>
            <a:chOff x="5960750" y="602773"/>
            <a:chExt cx="2512425" cy="1497575"/>
          </a:xfrm>
        </p:grpSpPr>
        <p:pic>
          <p:nvPicPr>
            <p:cNvPr id="90" name="Google Shape;90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60750" y="602773"/>
              <a:ext cx="2512425" cy="149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999883" y="634325"/>
              <a:ext cx="1433900" cy="503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" name="Google Shape;92;p13"/>
          <p:cNvGrpSpPr/>
          <p:nvPr/>
        </p:nvGrpSpPr>
        <p:grpSpPr>
          <a:xfrm>
            <a:off x="1429200" y="1485196"/>
            <a:ext cx="2790083" cy="2859398"/>
            <a:chOff x="530100" y="2530985"/>
            <a:chExt cx="1934200" cy="1982114"/>
          </a:xfrm>
        </p:grpSpPr>
        <p:pic>
          <p:nvPicPr>
            <p:cNvPr id="93" name="Google Shape;93;p13"/>
            <p:cNvPicPr preferRelativeResize="0"/>
            <p:nvPr/>
          </p:nvPicPr>
          <p:blipFill rotWithShape="1">
            <a:blip r:embed="rId7">
              <a:alphaModFix/>
            </a:blip>
            <a:srcRect l="11893" t="21398" r="11123" b="21931"/>
            <a:stretch/>
          </p:blipFill>
          <p:spPr>
            <a:xfrm>
              <a:off x="530100" y="3374075"/>
              <a:ext cx="1934198" cy="1139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30100" y="2530985"/>
              <a:ext cx="1934200" cy="87211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/>
        </p:nvSpPr>
        <p:spPr>
          <a:xfrm>
            <a:off x="157600" y="3316775"/>
            <a:ext cx="3259500" cy="1533000"/>
          </a:xfrm>
          <a:prstGeom prst="wedgeRoundRectCallout">
            <a:avLst>
              <a:gd name="adj1" fmla="val 3406"/>
              <a:gd name="adj2" fmla="val -88319"/>
              <a:gd name="adj3" fmla="val 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 idx="4294967295"/>
          </p:nvPr>
        </p:nvSpPr>
        <p:spPr>
          <a:xfrm>
            <a:off x="350875" y="2493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В основе АЗН-В</a:t>
            </a:r>
            <a:endParaRPr/>
          </a:p>
        </p:txBody>
      </p:sp>
      <p:pic>
        <p:nvPicPr>
          <p:cNvPr id="101" name="Google Shape;10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5038" y="3041763"/>
            <a:ext cx="1232175" cy="1232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" name="Google Shape;102;p14"/>
          <p:cNvGrpSpPr/>
          <p:nvPr/>
        </p:nvGrpSpPr>
        <p:grpSpPr>
          <a:xfrm>
            <a:off x="224224" y="1771526"/>
            <a:ext cx="1673076" cy="1381975"/>
            <a:chOff x="380924" y="1095101"/>
            <a:chExt cx="1673076" cy="1381975"/>
          </a:xfrm>
        </p:grpSpPr>
        <p:pic>
          <p:nvPicPr>
            <p:cNvPr id="103" name="Google Shape;103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700032">
              <a:off x="583302" y="1297491"/>
              <a:ext cx="977195" cy="977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5400000">
              <a:off x="1485275" y="1501726"/>
              <a:ext cx="568725" cy="5687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5" name="Google Shape;105;p14"/>
          <p:cNvCxnSpPr>
            <a:stCxn id="104" idx="0"/>
            <a:endCxn id="106" idx="0"/>
          </p:cNvCxnSpPr>
          <p:nvPr/>
        </p:nvCxnSpPr>
        <p:spPr>
          <a:xfrm>
            <a:off x="1897300" y="2462514"/>
            <a:ext cx="5265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triangle" w="med" len="med"/>
            <a:tailEnd type="triangle" w="med" len="med"/>
          </a:ln>
        </p:spPr>
      </p:cxnSp>
      <p:cxnSp>
        <p:nvCxnSpPr>
          <p:cNvPr id="107" name="Google Shape;107;p14"/>
          <p:cNvCxnSpPr/>
          <p:nvPr/>
        </p:nvCxnSpPr>
        <p:spPr>
          <a:xfrm>
            <a:off x="2020150" y="2461750"/>
            <a:ext cx="2529000" cy="881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08" name="Google Shape;108;p14"/>
          <p:cNvCxnSpPr/>
          <p:nvPr/>
        </p:nvCxnSpPr>
        <p:spPr>
          <a:xfrm flipH="1">
            <a:off x="4556075" y="2464300"/>
            <a:ext cx="2485800" cy="871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pic>
        <p:nvPicPr>
          <p:cNvPr id="109" name="Google Shape;10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700000">
            <a:off x="4247025" y="228250"/>
            <a:ext cx="649950" cy="649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14"/>
          <p:cNvCxnSpPr>
            <a:stCxn id="109" idx="2"/>
          </p:cNvCxnSpPr>
          <p:nvPr/>
        </p:nvCxnSpPr>
        <p:spPr>
          <a:xfrm flipH="1">
            <a:off x="1303808" y="783017"/>
            <a:ext cx="3038400" cy="1330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111" name="Google Shape;111;p14"/>
          <p:cNvCxnSpPr/>
          <p:nvPr/>
        </p:nvCxnSpPr>
        <p:spPr>
          <a:xfrm>
            <a:off x="4706213" y="857120"/>
            <a:ext cx="2930100" cy="1280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112" name="Google Shape;112;p14"/>
          <p:cNvSpPr txBox="1"/>
          <p:nvPr/>
        </p:nvSpPr>
        <p:spPr>
          <a:xfrm>
            <a:off x="3674102" y="784672"/>
            <a:ext cx="17871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гнсс</a:t>
            </a:r>
            <a:endParaRPr sz="1600"/>
          </a:p>
        </p:txBody>
      </p:sp>
      <p:sp>
        <p:nvSpPr>
          <p:cNvPr id="113" name="Google Shape;113;p14"/>
          <p:cNvSpPr txBox="1"/>
          <p:nvPr/>
        </p:nvSpPr>
        <p:spPr>
          <a:xfrm>
            <a:off x="2020151" y="1997275"/>
            <a:ext cx="50316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автоматическое зависимое наблюдение-вещание</a:t>
            </a:r>
            <a:endParaRPr sz="1600"/>
          </a:p>
        </p:txBody>
      </p:sp>
      <p:sp>
        <p:nvSpPr>
          <p:cNvPr id="114" name="Google Shape;114;p14"/>
          <p:cNvSpPr txBox="1"/>
          <p:nvPr/>
        </p:nvSpPr>
        <p:spPr>
          <a:xfrm>
            <a:off x="2852099" y="4137475"/>
            <a:ext cx="28215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Диспетчер</a:t>
            </a:r>
            <a:endParaRPr sz="1600"/>
          </a:p>
        </p:txBody>
      </p:sp>
      <p:sp>
        <p:nvSpPr>
          <p:cNvPr id="115" name="Google Shape;115;p14"/>
          <p:cNvSpPr txBox="1"/>
          <p:nvPr/>
        </p:nvSpPr>
        <p:spPr>
          <a:xfrm>
            <a:off x="-137575" y="2785300"/>
            <a:ext cx="23688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Пилотируемое ВС</a:t>
            </a:r>
            <a:endParaRPr sz="1600"/>
          </a:p>
        </p:txBody>
      </p:sp>
      <p:pic>
        <p:nvPicPr>
          <p:cNvPr id="116" name="Google Shape;11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47250" y="3041775"/>
            <a:ext cx="1976625" cy="1976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14"/>
          <p:cNvGrpSpPr/>
          <p:nvPr/>
        </p:nvGrpSpPr>
        <p:grpSpPr>
          <a:xfrm>
            <a:off x="7181175" y="2063951"/>
            <a:ext cx="1213399" cy="797100"/>
            <a:chOff x="5878625" y="1387539"/>
            <a:chExt cx="1213399" cy="797100"/>
          </a:xfrm>
        </p:grpSpPr>
        <p:pic>
          <p:nvPicPr>
            <p:cNvPr id="118" name="Google Shape;118;p1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294949" y="1387539"/>
              <a:ext cx="797075" cy="79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5400000">
              <a:off x="5878625" y="1501726"/>
              <a:ext cx="568725" cy="568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Google Shape;120;p14"/>
          <p:cNvSpPr txBox="1"/>
          <p:nvPr/>
        </p:nvSpPr>
        <p:spPr>
          <a:xfrm>
            <a:off x="224225" y="3383125"/>
            <a:ext cx="3000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- тип воздушного судна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- идентификатор воздушного судна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- текущие координаты с высотой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- горизонтальные скорость и ускорение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- курс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- вертикальная скорость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/>
          <p:nvPr/>
        </p:nvSpPr>
        <p:spPr>
          <a:xfrm>
            <a:off x="2180100" y="-942450"/>
            <a:ext cx="11060400" cy="7815300"/>
          </a:xfrm>
          <a:prstGeom prst="pie">
            <a:avLst>
              <a:gd name="adj1" fmla="val 8686337"/>
              <a:gd name="adj2" fmla="val 12397833"/>
            </a:avLst>
          </a:prstGeom>
          <a:solidFill>
            <a:srgbClr val="A2C4C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3685650" y="-942450"/>
            <a:ext cx="8049300" cy="7815300"/>
          </a:xfrm>
          <a:prstGeom prst="pie">
            <a:avLst>
              <a:gd name="adj1" fmla="val 8686337"/>
              <a:gd name="adj2" fmla="val 12397833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5630400" y="876300"/>
            <a:ext cx="4204200" cy="4204200"/>
          </a:xfrm>
          <a:prstGeom prst="pie">
            <a:avLst>
              <a:gd name="adj1" fmla="val 8714348"/>
              <a:gd name="adj2" fmla="val 12404371"/>
            </a:avLst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title" idx="4294967295"/>
          </p:nvPr>
        </p:nvSpPr>
        <p:spPr>
          <a:xfrm>
            <a:off x="350875" y="249325"/>
            <a:ext cx="85320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Определить и уклониться</a:t>
            </a:r>
            <a:endParaRPr/>
          </a:p>
        </p:txBody>
      </p:sp>
      <p:grpSp>
        <p:nvGrpSpPr>
          <p:cNvPr id="129" name="Google Shape;129;p15"/>
          <p:cNvGrpSpPr/>
          <p:nvPr/>
        </p:nvGrpSpPr>
        <p:grpSpPr>
          <a:xfrm>
            <a:off x="224224" y="2304926"/>
            <a:ext cx="1673076" cy="1381975"/>
            <a:chOff x="380924" y="1095101"/>
            <a:chExt cx="1673076" cy="1381975"/>
          </a:xfrm>
        </p:grpSpPr>
        <p:pic>
          <p:nvPicPr>
            <p:cNvPr id="130" name="Google Shape;130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700032">
              <a:off x="583302" y="1297491"/>
              <a:ext cx="977195" cy="977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1485275" y="1501726"/>
              <a:ext cx="568725" cy="5687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2" name="Google Shape;132;p15"/>
          <p:cNvCxnSpPr>
            <a:stCxn id="131" idx="0"/>
            <a:endCxn id="133" idx="1"/>
          </p:cNvCxnSpPr>
          <p:nvPr/>
        </p:nvCxnSpPr>
        <p:spPr>
          <a:xfrm>
            <a:off x="1897300" y="2995914"/>
            <a:ext cx="1052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34" name="Google Shape;134;p15"/>
          <p:cNvSpPr txBox="1"/>
          <p:nvPr/>
        </p:nvSpPr>
        <p:spPr>
          <a:xfrm>
            <a:off x="73500" y="3318700"/>
            <a:ext cx="19467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Пилотируемое ВС</a:t>
            </a:r>
            <a:endParaRPr sz="1600"/>
          </a:p>
        </p:txBody>
      </p:sp>
      <p:pic>
        <p:nvPicPr>
          <p:cNvPr id="135" name="Google Shape;13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7499" y="2597351"/>
            <a:ext cx="797075" cy="797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15"/>
          <p:cNvCxnSpPr/>
          <p:nvPr/>
        </p:nvCxnSpPr>
        <p:spPr>
          <a:xfrm flipH="1">
            <a:off x="2945850" y="2995917"/>
            <a:ext cx="4235400" cy="7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15"/>
          <p:cNvCxnSpPr/>
          <p:nvPr/>
        </p:nvCxnSpPr>
        <p:spPr>
          <a:xfrm rot="5400000">
            <a:off x="3632596" y="3191600"/>
            <a:ext cx="2199000" cy="18204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38" name="Google Shape;138;p15"/>
          <p:cNvSpPr txBox="1"/>
          <p:nvPr/>
        </p:nvSpPr>
        <p:spPr>
          <a:xfrm>
            <a:off x="3667550" y="2554650"/>
            <a:ext cx="19467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Предупреждение</a:t>
            </a:r>
            <a:endParaRPr sz="1200"/>
          </a:p>
        </p:txBody>
      </p:sp>
      <p:sp>
        <p:nvSpPr>
          <p:cNvPr id="139" name="Google Shape;139;p15"/>
          <p:cNvSpPr txBox="1"/>
          <p:nvPr/>
        </p:nvSpPr>
        <p:spPr>
          <a:xfrm>
            <a:off x="7000975" y="2207500"/>
            <a:ext cx="19467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БПЛА</a:t>
            </a:r>
            <a:endParaRPr sz="1600"/>
          </a:p>
        </p:txBody>
      </p:sp>
      <p:sp>
        <p:nvSpPr>
          <p:cNvPr id="140" name="Google Shape;140;p15"/>
          <p:cNvSpPr txBox="1"/>
          <p:nvPr/>
        </p:nvSpPr>
        <p:spPr>
          <a:xfrm>
            <a:off x="5373950" y="2538275"/>
            <a:ext cx="19467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Уклонение</a:t>
            </a:r>
            <a:endParaRPr sz="1200"/>
          </a:p>
        </p:txBody>
      </p:sp>
      <p:sp>
        <p:nvSpPr>
          <p:cNvPr id="141" name="Google Shape;141;p15"/>
          <p:cNvSpPr txBox="1"/>
          <p:nvPr/>
        </p:nvSpPr>
        <p:spPr>
          <a:xfrm>
            <a:off x="5944375" y="4089900"/>
            <a:ext cx="19467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42" name="Google Shape;142;p15"/>
          <p:cNvSpPr txBox="1"/>
          <p:nvPr/>
        </p:nvSpPr>
        <p:spPr>
          <a:xfrm>
            <a:off x="1914850" y="2521900"/>
            <a:ext cx="19467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Обнаружение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 idx="4294967295"/>
          </p:nvPr>
        </p:nvSpPr>
        <p:spPr>
          <a:xfrm>
            <a:off x="350875" y="249325"/>
            <a:ext cx="85320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Зоны</a:t>
            </a:r>
            <a:endParaRPr/>
          </a:p>
        </p:txBody>
      </p:sp>
      <p:pic>
        <p:nvPicPr>
          <p:cNvPr id="148" name="Google Shape;14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7750" y="811950"/>
            <a:ext cx="4577175" cy="404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title" idx="4294967295"/>
          </p:nvPr>
        </p:nvSpPr>
        <p:spPr>
          <a:xfrm>
            <a:off x="350875" y="249325"/>
            <a:ext cx="85320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Линейный прогноз</a:t>
            </a:r>
            <a:endParaRPr/>
          </a:p>
        </p:txBody>
      </p:sp>
      <p:pic>
        <p:nvPicPr>
          <p:cNvPr id="154" name="Google Shape;154;p17"/>
          <p:cNvPicPr preferRelativeResize="0"/>
          <p:nvPr/>
        </p:nvPicPr>
        <p:blipFill rotWithShape="1">
          <a:blip r:embed="rId3">
            <a:alphaModFix/>
          </a:blip>
          <a:srcRect t="13953" r="57852" b="13787"/>
          <a:stretch/>
        </p:blipFill>
        <p:spPr>
          <a:xfrm>
            <a:off x="1863900" y="896625"/>
            <a:ext cx="4279980" cy="398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>
            <a:spLocks noGrp="1"/>
          </p:cNvSpPr>
          <p:nvPr>
            <p:ph type="title" idx="4294967295"/>
          </p:nvPr>
        </p:nvSpPr>
        <p:spPr>
          <a:xfrm>
            <a:off x="350875" y="249325"/>
            <a:ext cx="85320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Одно воздушное судно</a:t>
            </a:r>
            <a:endParaRPr/>
          </a:p>
        </p:txBody>
      </p:sp>
      <p:pic>
        <p:nvPicPr>
          <p:cNvPr id="160" name="Google Shape;160;p18"/>
          <p:cNvPicPr preferRelativeResize="0"/>
          <p:nvPr/>
        </p:nvPicPr>
        <p:blipFill rotWithShape="1">
          <a:blip r:embed="rId3">
            <a:alphaModFix/>
          </a:blip>
          <a:srcRect t="13957" r="63782" b="13463"/>
          <a:stretch/>
        </p:blipFill>
        <p:spPr>
          <a:xfrm>
            <a:off x="2545775" y="941800"/>
            <a:ext cx="3651400" cy="396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 idx="4294967295"/>
          </p:nvPr>
        </p:nvSpPr>
        <p:spPr>
          <a:xfrm>
            <a:off x="350875" y="249325"/>
            <a:ext cx="85320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 воздушных судна: пересекчение траекторий</a:t>
            </a:r>
            <a:endParaRPr/>
          </a:p>
        </p:txBody>
      </p:sp>
      <p:pic>
        <p:nvPicPr>
          <p:cNvPr id="166" name="Google Shape;166;p19"/>
          <p:cNvPicPr preferRelativeResize="0"/>
          <p:nvPr/>
        </p:nvPicPr>
        <p:blipFill rotWithShape="1">
          <a:blip r:embed="rId3">
            <a:alphaModFix/>
          </a:blip>
          <a:srcRect l="1283" t="14752" r="58972" b="15629"/>
          <a:stretch/>
        </p:blipFill>
        <p:spPr>
          <a:xfrm>
            <a:off x="2559475" y="1005025"/>
            <a:ext cx="4114800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>
            <a:spLocks noGrp="1"/>
          </p:cNvSpPr>
          <p:nvPr>
            <p:ph type="title" idx="4294967295"/>
          </p:nvPr>
        </p:nvSpPr>
        <p:spPr>
          <a:xfrm>
            <a:off x="350875" y="249325"/>
            <a:ext cx="85320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 </a:t>
            </a:r>
            <a:r>
              <a:rPr lang="en-GB" dirty="0" err="1"/>
              <a:t>воздушных</a:t>
            </a:r>
            <a:r>
              <a:rPr lang="en-GB" dirty="0"/>
              <a:t> </a:t>
            </a:r>
            <a:r>
              <a:rPr lang="en-GB" dirty="0" err="1"/>
              <a:t>судна</a:t>
            </a:r>
            <a:r>
              <a:rPr lang="en-GB" dirty="0"/>
              <a:t>: </a:t>
            </a:r>
            <a:r>
              <a:rPr lang="en-GB" dirty="0" err="1"/>
              <a:t>без</a:t>
            </a:r>
            <a:r>
              <a:rPr lang="en-GB" dirty="0"/>
              <a:t> </a:t>
            </a:r>
            <a:r>
              <a:rPr lang="en-GB" dirty="0" err="1"/>
              <a:t>пересечения</a:t>
            </a:r>
            <a:r>
              <a:rPr lang="en-GB" dirty="0"/>
              <a:t> </a:t>
            </a:r>
            <a:r>
              <a:rPr lang="en-GB" dirty="0" err="1"/>
              <a:t>траекторий</a:t>
            </a:r>
            <a:endParaRPr dirty="0"/>
          </a:p>
        </p:txBody>
      </p:sp>
      <p:pic>
        <p:nvPicPr>
          <p:cNvPr id="172" name="Google Shape;172;p20"/>
          <p:cNvPicPr preferRelativeResize="0"/>
          <p:nvPr/>
        </p:nvPicPr>
        <p:blipFill rotWithShape="1">
          <a:blip r:embed="rId3">
            <a:alphaModFix/>
          </a:blip>
          <a:srcRect l="1604" t="13943" r="60735" b="14953"/>
          <a:stretch/>
        </p:blipFill>
        <p:spPr>
          <a:xfrm>
            <a:off x="2008375" y="982425"/>
            <a:ext cx="3885052" cy="398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1;p20">
            <a:extLst>
              <a:ext uri="{FF2B5EF4-FFF2-40B4-BE49-F238E27FC236}">
                <a16:creationId xmlns:a16="http://schemas.microsoft.com/office/drawing/2014/main" id="{79BC7E2D-869D-4AA1-A308-FE11FA45533C}"/>
              </a:ext>
            </a:extLst>
          </p:cNvPr>
          <p:cNvSpPr txBox="1">
            <a:spLocks/>
          </p:cNvSpPr>
          <p:nvPr/>
        </p:nvSpPr>
        <p:spPr>
          <a:xfrm>
            <a:off x="350875" y="249325"/>
            <a:ext cx="85320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dirty="0"/>
              <a:t>3D </a:t>
            </a:r>
            <a:r>
              <a:rPr lang="ru-RU" dirty="0"/>
              <a:t>рендер модуля </a:t>
            </a:r>
            <a:r>
              <a:rPr lang="en-US" dirty="0"/>
              <a:t>DAA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7D14EB-E164-48AB-A471-58B4527DA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875" y="953262"/>
            <a:ext cx="4215384" cy="32369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56DD51-B685-4007-B7BC-5831FD66E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83" y="1126998"/>
            <a:ext cx="4203192" cy="288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46395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Экран (16:9)</PresentationFormat>
  <Paragraphs>24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Roboto</vt:lpstr>
      <vt:lpstr>Arial</vt:lpstr>
      <vt:lpstr>Geometric</vt:lpstr>
      <vt:lpstr>Существующие решения</vt:lpstr>
      <vt:lpstr>В основе АЗН-В</vt:lpstr>
      <vt:lpstr>Определить и уклониться</vt:lpstr>
      <vt:lpstr>Зоны</vt:lpstr>
      <vt:lpstr>Линейный прогноз</vt:lpstr>
      <vt:lpstr>Одно воздушное судно</vt:lpstr>
      <vt:lpstr>2 воздушных судна: пересекчение траекторий</vt:lpstr>
      <vt:lpstr>2 воздушных судна: без пересечения траекторий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Существующие решения</dc:title>
  <cp:lastModifiedBy>Осипов Дмитрий Владимирович</cp:lastModifiedBy>
  <cp:revision>1</cp:revision>
  <dcterms:modified xsi:type="dcterms:W3CDTF">2023-11-04T11:15:51Z</dcterms:modified>
</cp:coreProperties>
</file>